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6" r:id="rId6"/>
    <p:sldId id="268" r:id="rId7"/>
    <p:sldId id="263" r:id="rId8"/>
    <p:sldId id="265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8000"/>
    <a:srgbClr val="FF9E1D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61" autoAdjust="0"/>
  </p:normalViewPr>
  <p:slideViewPr>
    <p:cSldViewPr>
      <p:cViewPr varScale="1">
        <p:scale>
          <a:sx n="92" d="100"/>
          <a:sy n="92" d="100"/>
        </p:scale>
        <p:origin x="-18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824607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6" y="5261460"/>
            <a:ext cx="8246070" cy="45811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443835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391880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14" y="374900"/>
            <a:ext cx="655808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291130"/>
            <a:ext cx="6558080" cy="427574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882907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512770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882907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512770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23/3/14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Iyj4qe1wQM" TargetMode="External"/><Relationship Id="rId5" Type="http://schemas.openxmlformats.org/officeDocument/2006/relationships/image" Target="../media/image3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tcoin-wall4.jp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5380" y="-35861"/>
            <a:ext cx="11030178" cy="689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985720"/>
            <a:ext cx="8246070" cy="859205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rgbClr val="FFFFFF"/>
                </a:solidFill>
              </a:rPr>
              <a:t>Bitcoin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CSCI 3250 Computer Society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6504057"/>
            <a:ext cx="8229600" cy="284453"/>
          </a:xfrm>
        </p:spPr>
        <p:txBody>
          <a:bodyPr>
            <a:norm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n-lt"/>
              </a:rPr>
              <a:t>What is </a:t>
            </a:r>
            <a:r>
              <a:rPr lang="en-US" sz="1200" dirty="0" err="1" smtClean="0">
                <a:solidFill>
                  <a:schemeClr val="bg1"/>
                </a:solidFill>
                <a:latin typeface="+mn-lt"/>
              </a:rPr>
              <a:t>Bitcoin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? </a:t>
            </a:r>
            <a:r>
              <a:rPr lang="en-US" sz="1200" dirty="0" smtClean="0">
                <a:solidFill>
                  <a:schemeClr val="bg1"/>
                </a:solidFill>
                <a:latin typeface="+mn-lt"/>
                <a:hlinkClick r:id="rId4"/>
              </a:rPr>
              <a:t>https</a:t>
            </a:r>
            <a:r>
              <a:rPr lang="en-US" sz="1200" dirty="0">
                <a:solidFill>
                  <a:schemeClr val="bg1"/>
                </a:solidFill>
                <a:latin typeface="+mn-lt"/>
                <a:hlinkClick r:id="rId4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+mn-lt"/>
                <a:hlinkClick r:id="rId4"/>
              </a:rPr>
              <a:t>www.youtube.com</a:t>
            </a:r>
            <a:r>
              <a:rPr lang="en-US" sz="1200" dirty="0">
                <a:solidFill>
                  <a:schemeClr val="bg1"/>
                </a:solidFill>
                <a:latin typeface="+mn-lt"/>
                <a:hlinkClick r:id="rId4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+mn-lt"/>
                <a:hlinkClick r:id="rId4"/>
              </a:rPr>
              <a:t>watch?v</a:t>
            </a:r>
            <a:r>
              <a:rPr lang="en-US" sz="1200" dirty="0">
                <a:solidFill>
                  <a:schemeClr val="bg1"/>
                </a:solidFill>
                <a:latin typeface="+mn-lt"/>
                <a:hlinkClick r:id="rId4"/>
              </a:rPr>
              <a:t>=BIyj4qe1wQM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what_is_bitcoin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0176" y="1901949"/>
            <a:ext cx="8143648" cy="458115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8965" y="1443835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6"/>
                </a:solidFill>
              </a:rPr>
              <a:t>Prelude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4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5" name="Picture 4" descr="bitcoin-logo-1000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8690" y="1749245"/>
            <a:ext cx="2748690" cy="2748690"/>
          </a:xfrm>
          <a:prstGeom prst="rect">
            <a:avLst/>
          </a:prstGeom>
        </p:spPr>
      </p:pic>
      <p:pic>
        <p:nvPicPr>
          <p:cNvPr id="6" name="Picture 5" descr="bitcoin_logo-300x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65" y="2360065"/>
            <a:ext cx="2137870" cy="2137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37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88843" y="2360065"/>
            <a:ext cx="6566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FFFF"/>
                </a:solidFill>
                <a:latin typeface="Book Antiqua"/>
                <a:cs typeface="Book Antiqua"/>
              </a:rPr>
              <a:t>Decentralized </a:t>
            </a:r>
            <a:r>
              <a:rPr lang="en-US" sz="2800" i="1" dirty="0" err="1" smtClean="0">
                <a:solidFill>
                  <a:srgbClr val="FFFFFF"/>
                </a:solidFill>
                <a:latin typeface="Book Antiqua"/>
                <a:cs typeface="Book Antiqua"/>
              </a:rPr>
              <a:t>Crytocurrency</a:t>
            </a:r>
            <a:endParaRPr lang="en-US" sz="2800" i="1" dirty="0" smtClean="0">
              <a:solidFill>
                <a:srgbClr val="FFFFFF"/>
              </a:solidFill>
              <a:latin typeface="Book Antiqua"/>
              <a:cs typeface="Book Antiqua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551262" y="3123590"/>
            <a:ext cx="6041476" cy="2526345"/>
            <a:chOff x="1654896" y="3123590"/>
            <a:chExt cx="6041476" cy="2526345"/>
          </a:xfrm>
        </p:grpSpPr>
        <p:sp>
          <p:nvSpPr>
            <p:cNvPr id="7" name="TextBox 6"/>
            <p:cNvSpPr txBox="1"/>
            <p:nvPr/>
          </p:nvSpPr>
          <p:spPr>
            <a:xfrm>
              <a:off x="1654896" y="3887115"/>
              <a:ext cx="2291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>
                  <a:solidFill>
                    <a:srgbClr val="FFFFFF"/>
                  </a:solidFill>
                  <a:latin typeface="Book Antiqua"/>
                  <a:cs typeface="Book Antiqua"/>
                </a:rPr>
                <a:t>Technology / Network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9404" y="3887115"/>
              <a:ext cx="2585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FFFFF"/>
                  </a:solidFill>
                  <a:latin typeface="Book Antiqua"/>
                  <a:cs typeface="Book Antiqua"/>
                </a:rPr>
                <a:t>common unit of currency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520" y="3123590"/>
              <a:ext cx="216650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0" dirty="0" err="1">
                  <a:solidFill>
                    <a:srgbClr val="F79646"/>
                  </a:solidFill>
                  <a:latin typeface="Book Antiqua"/>
                  <a:cs typeface="Book Antiqua"/>
                </a:rPr>
                <a:t>Bitcoin</a:t>
              </a:r>
              <a:endParaRPr lang="en-US" sz="5000" dirty="0">
                <a:solidFill>
                  <a:srgbClr val="F79646"/>
                </a:solidFill>
                <a:latin typeface="Book Antiqua"/>
                <a:cs typeface="Book Antiqu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7803" y="3277478"/>
              <a:ext cx="28685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 smtClean="0">
                  <a:solidFill>
                    <a:srgbClr val="F79646"/>
                  </a:solidFill>
                  <a:latin typeface="Book Antiqua"/>
                  <a:cs typeface="Book Antiqua"/>
                </a:rPr>
                <a:t>bitcoin</a:t>
              </a:r>
              <a:r>
                <a:rPr lang="en-US" sz="4000" dirty="0" smtClean="0">
                  <a:solidFill>
                    <a:srgbClr val="F79646"/>
                  </a:solidFill>
                  <a:latin typeface="Book Antiqua"/>
                  <a:cs typeface="Book Antiqua"/>
                </a:rPr>
                <a:t> </a:t>
              </a:r>
              <a:r>
                <a:rPr lang="en-US" sz="3000" dirty="0">
                  <a:solidFill>
                    <a:srgbClr val="F79646"/>
                  </a:solidFill>
                  <a:latin typeface="Book Antiqua"/>
                  <a:cs typeface="Book Antiqua"/>
                </a:rPr>
                <a:t>(BTC)</a:t>
              </a:r>
            </a:p>
          </p:txBody>
        </p:sp>
        <p:pic>
          <p:nvPicPr>
            <p:cNvPr id="19" name="Picture 18" descr="cog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772" y="4497935"/>
              <a:ext cx="1152000" cy="1152000"/>
            </a:xfrm>
            <a:prstGeom prst="rect">
              <a:avLst/>
            </a:prstGeom>
          </p:spPr>
        </p:pic>
        <p:pic>
          <p:nvPicPr>
            <p:cNvPr id="20" name="Picture 19" descr="coi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087" y="4533935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18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&amp; When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30728" y="2207360"/>
            <a:ext cx="7482545" cy="3926401"/>
            <a:chOff x="754375" y="2207360"/>
            <a:chExt cx="7482545" cy="3926401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0" y="2207360"/>
              <a:ext cx="3664920" cy="3926401"/>
              <a:chOff x="4266590" y="2226428"/>
              <a:chExt cx="3664920" cy="392640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798770" y="4497935"/>
                <a:ext cx="260056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6"/>
                    </a:solidFill>
                  </a:rPr>
                  <a:t>Oct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31, 2008</a:t>
                </a:r>
              </a:p>
              <a:p>
                <a:pPr algn="ctr"/>
                <a:r>
                  <a:rPr lang="en-US" dirty="0" smtClean="0">
                    <a:solidFill>
                      <a:srgbClr val="FFFFFF"/>
                    </a:solidFill>
                    <a:cs typeface="Book Antiqua"/>
                  </a:rPr>
                  <a:t>&lt;</a:t>
                </a:r>
                <a:r>
                  <a:rPr lang="en-US" dirty="0" err="1" smtClean="0">
                    <a:solidFill>
                      <a:srgbClr val="FFFFFF"/>
                    </a:solidFill>
                    <a:cs typeface="Book Antiqua"/>
                  </a:rPr>
                  <a:t>Bitcoin</a:t>
                </a:r>
                <a:r>
                  <a:rPr lang="en-US" dirty="0" smtClean="0">
                    <a:solidFill>
                      <a:srgbClr val="FFFFFF"/>
                    </a:solidFill>
                    <a:cs typeface="Book Antiqua"/>
                  </a:rPr>
                  <a:t>: A Peer-to-Peer Electronic Cash System&gt;</a:t>
                </a:r>
                <a:endParaRPr lang="en-US" dirty="0">
                  <a:solidFill>
                    <a:srgbClr val="FFFFFF"/>
                  </a:solidFill>
                  <a:cs typeface="Book Antiqua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66590" y="5414165"/>
                <a:ext cx="366492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F79646"/>
                    </a:solidFill>
                  </a:rPr>
                  <a:t>Jan 03</a:t>
                </a:r>
                <a:r>
                  <a:rPr lang="en-US" sz="2400" dirty="0">
                    <a:solidFill>
                      <a:srgbClr val="F79646"/>
                    </a:solidFill>
                  </a:rPr>
                  <a:t>, </a:t>
                </a:r>
                <a:r>
                  <a:rPr lang="en-US" sz="2400" dirty="0" smtClean="0">
                    <a:solidFill>
                      <a:srgbClr val="F79646"/>
                    </a:solidFill>
                  </a:rPr>
                  <a:t>2009</a:t>
                </a:r>
                <a:endParaRPr lang="en-US" sz="2400" dirty="0">
                  <a:solidFill>
                    <a:srgbClr val="F79646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FFFF"/>
                    </a:solidFill>
                  </a:rPr>
                  <a:t>Block </a:t>
                </a:r>
                <a:r>
                  <a:rPr lang="en-US" dirty="0" smtClean="0">
                    <a:solidFill>
                      <a:srgbClr val="FFFFFF"/>
                    </a:solidFill>
                  </a:rPr>
                  <a:t>0: The Genesis Block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Picture 7" descr="clock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1043" y="2226428"/>
                <a:ext cx="1976015" cy="1976015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754375" y="2207360"/>
              <a:ext cx="4123035" cy="3683356"/>
              <a:chOff x="296260" y="2224435"/>
              <a:chExt cx="4123035" cy="368335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409121" y="4497935"/>
                <a:ext cx="189731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6"/>
                    </a:solidFill>
                  </a:rPr>
                  <a:t>中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本聰</a:t>
                </a:r>
              </a:p>
              <a:p>
                <a:pPr algn="ctr"/>
                <a:r>
                  <a:rPr lang="en-US" dirty="0">
                    <a:solidFill>
                      <a:srgbClr val="FFFFFF"/>
                    </a:solidFill>
                  </a:rPr>
                  <a:t>Satoshi </a:t>
                </a:r>
                <a:r>
                  <a:rPr lang="en-US" dirty="0" err="1" smtClean="0">
                    <a:solidFill>
                      <a:srgbClr val="FFFFFF"/>
                    </a:solidFill>
                  </a:rPr>
                  <a:t>Nakamoto</a:t>
                </a:r>
                <a:endParaRPr lang="en-US" dirty="0" smtClean="0">
                  <a:solidFill>
                    <a:srgbClr val="FFFFFF"/>
                  </a:solidFill>
                </a:endParaRPr>
              </a:p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9" name="Picture 8" descr="user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340" y="2224435"/>
                <a:ext cx="2052875" cy="1980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6260" y="5261460"/>
                <a:ext cx="412303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Dan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Kaminsky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(security researcher): </a:t>
                </a:r>
              </a:p>
              <a:p>
                <a:pPr algn="ctr"/>
                <a:r>
                  <a:rPr lang="en-US" i="1" dirty="0" smtClean="0">
                    <a:solidFill>
                      <a:schemeClr val="bg1"/>
                    </a:solidFill>
                    <a:latin typeface="Book Antiqua"/>
                    <a:cs typeface="Book Antiqua"/>
                  </a:rPr>
                  <a:t>either </a:t>
                </a:r>
                <a:r>
                  <a:rPr lang="en-US" i="1" dirty="0">
                    <a:solidFill>
                      <a:schemeClr val="bg1"/>
                    </a:solidFill>
                    <a:latin typeface="Book Antiqua"/>
                    <a:cs typeface="Book Antiqua"/>
                  </a:rPr>
                  <a:t>be a "team of people" or a "genius"</a:t>
                </a: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2586835" y="2512770"/>
            <a:ext cx="610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79646"/>
                </a:solidFill>
                <a:latin typeface="Book Antiqua"/>
                <a:cs typeface="Book Antiqua"/>
              </a:rPr>
              <a:t>?</a:t>
            </a:r>
            <a:endParaRPr lang="en-US" sz="6000" dirty="0">
              <a:solidFill>
                <a:srgbClr val="F79646"/>
              </a:solidFill>
              <a:latin typeface="Book Antiqu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49192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Advantages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6" name="Picture 5" descr="bitcoin_logo-300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65" y="2360065"/>
            <a:ext cx="2137870" cy="2137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70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92383" y="2512770"/>
            <a:ext cx="8231347" cy="3277827"/>
            <a:chOff x="410567" y="2512770"/>
            <a:chExt cx="8231347" cy="3277827"/>
          </a:xfrm>
        </p:grpSpPr>
        <p:pic>
          <p:nvPicPr>
            <p:cNvPr id="7" name="Picture 6" descr="shar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7165" y="2512770"/>
              <a:ext cx="1620000" cy="1620000"/>
            </a:xfrm>
            <a:prstGeom prst="rect">
              <a:avLst/>
            </a:prstGeom>
          </p:spPr>
        </p:pic>
        <p:pic>
          <p:nvPicPr>
            <p:cNvPr id="8" name="Picture 7" descr="glob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785" y="2512770"/>
              <a:ext cx="1620000" cy="1620000"/>
            </a:xfrm>
            <a:prstGeom prst="rect">
              <a:avLst/>
            </a:prstGeom>
          </p:spPr>
        </p:pic>
        <p:pic>
          <p:nvPicPr>
            <p:cNvPr id="9" name="Picture 8" descr="key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475" y="2512770"/>
              <a:ext cx="1620000" cy="162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64529" y="4497935"/>
              <a:ext cx="267738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79646"/>
                  </a:solidFill>
                </a:rPr>
                <a:t>Pear to Pear (P2P)</a:t>
              </a:r>
            </a:p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Each node: Client &amp; Server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567" y="4497935"/>
              <a:ext cx="27905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79646"/>
                  </a:solidFill>
                </a:rPr>
                <a:t>Internet</a:t>
              </a:r>
            </a:p>
            <a:p>
              <a:pPr algn="ctr"/>
              <a:r>
                <a:rPr lang="en-US" altLang="zh-TW" dirty="0" smtClean="0">
                  <a:solidFill>
                    <a:srgbClr val="FFFFFF"/>
                  </a:solidFill>
                </a:rPr>
                <a:t>Great</a:t>
              </a:r>
              <a:r>
                <a:rPr lang="zh-TW" altLang="en-US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TW" dirty="0" smtClean="0">
                  <a:solidFill>
                    <a:srgbClr val="FFFFFF"/>
                  </a:solidFill>
                </a:rPr>
                <a:t>computational</a:t>
              </a:r>
              <a:r>
                <a:rPr lang="zh-TW" altLang="en-US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TW" dirty="0" smtClean="0">
                  <a:solidFill>
                    <a:srgbClr val="FFFFFF"/>
                  </a:solidFill>
                </a:rPr>
                <a:t>power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31142" y="4497935"/>
              <a:ext cx="2446778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400" dirty="0" smtClean="0">
                  <a:solidFill>
                    <a:srgbClr val="F79646"/>
                  </a:solidFill>
                </a:rPr>
                <a:t>Security</a:t>
              </a:r>
            </a:p>
            <a:p>
              <a:pPr algn="ctr"/>
              <a:r>
                <a:rPr lang="en-US" altLang="zh-TW" dirty="0" smtClean="0">
                  <a:solidFill>
                    <a:srgbClr val="FFFFFF"/>
                  </a:solidFill>
                </a:rPr>
                <a:t>SHA256 (message)</a:t>
              </a:r>
            </a:p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RIPEMD-160 (address)</a:t>
              </a:r>
              <a:br>
                <a:rPr lang="en-US" dirty="0" smtClean="0">
                  <a:solidFill>
                    <a:srgbClr val="FFFFFF"/>
                  </a:solidFill>
                </a:rPr>
              </a:br>
              <a:r>
                <a:rPr lang="en-US" dirty="0" smtClean="0">
                  <a:solidFill>
                    <a:srgbClr val="FFFFFF"/>
                  </a:solidFill>
                </a:rPr>
                <a:t>Public-key cryptography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2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Decentralize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05961" y="2360065"/>
            <a:ext cx="8332078" cy="3860235"/>
            <a:chOff x="601670" y="2360065"/>
            <a:chExt cx="8332078" cy="3860235"/>
          </a:xfrm>
        </p:grpSpPr>
        <p:grpSp>
          <p:nvGrpSpPr>
            <p:cNvPr id="11" name="Group 10"/>
            <p:cNvGrpSpPr/>
            <p:nvPr/>
          </p:nvGrpSpPr>
          <p:grpSpPr>
            <a:xfrm>
              <a:off x="601670" y="2360065"/>
              <a:ext cx="4006225" cy="3860235"/>
              <a:chOff x="601670" y="2360065"/>
              <a:chExt cx="4006225" cy="3860235"/>
            </a:xfrm>
          </p:grpSpPr>
          <p:pic>
            <p:nvPicPr>
              <p:cNvPr id="5" name="Picture 4" descr="expand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94782" y="2741827"/>
                <a:ext cx="1620000" cy="1620000"/>
              </a:xfrm>
              <a:prstGeom prst="rect">
                <a:avLst/>
              </a:prstGeom>
            </p:spPr>
          </p:pic>
          <p:pic>
            <p:nvPicPr>
              <p:cNvPr id="6" name="Picture 5" descr="bitcoin_logo-300x30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375" y="2360065"/>
                <a:ext cx="763525" cy="763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1670" y="4650640"/>
                <a:ext cx="400622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F79646"/>
                    </a:solidFill>
                  </a:rPr>
                  <a:t>Decentralized currency</a:t>
                </a:r>
              </a:p>
              <a:p>
                <a:pPr algn="ctr"/>
                <a:r>
                  <a:rPr lang="en-US" dirty="0" smtClean="0">
                    <a:solidFill>
                      <a:srgbClr val="FFFFFF"/>
                    </a:solidFill>
                  </a:rPr>
                  <a:t>Everyone can create </a:t>
                </a:r>
                <a:r>
                  <a:rPr lang="en-US" dirty="0" err="1" smtClean="0">
                    <a:solidFill>
                      <a:srgbClr val="FFFFFF"/>
                    </a:solidFill>
                  </a:rPr>
                  <a:t>bitcoin</a:t>
                </a:r>
                <a:r>
                  <a:rPr lang="en-US" dirty="0" smtClean="0">
                    <a:solidFill>
                      <a:srgbClr val="FFFFFF"/>
                    </a:solidFill>
                  </a:rPr>
                  <a:t> (mining)</a:t>
                </a:r>
              </a:p>
              <a:p>
                <a:pPr algn="ctr"/>
                <a:r>
                  <a:rPr lang="en-US" dirty="0" smtClean="0">
                    <a:solidFill>
                      <a:srgbClr val="FFFFFF"/>
                    </a:solidFill>
                  </a:rPr>
                  <a:t>Everyone verify transactions</a:t>
                </a:r>
              </a:p>
              <a:p>
                <a:pPr algn="ctr"/>
                <a:r>
                  <a:rPr lang="en-US" dirty="0" smtClean="0">
                    <a:solidFill>
                      <a:srgbClr val="FFFFFF"/>
                    </a:solidFill>
                  </a:rPr>
                  <a:t>Little/no transaction fee</a:t>
                </a:r>
              </a:p>
              <a:p>
                <a:pPr algn="ctr"/>
                <a:r>
                  <a:rPr lang="en-US" dirty="0" smtClean="0">
                    <a:solidFill>
                      <a:srgbClr val="FFFFFF"/>
                    </a:solidFill>
                  </a:rPr>
                  <a:t>the algorithm controls the money supply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030115" y="2401672"/>
              <a:ext cx="3903633" cy="3818628"/>
              <a:chOff x="5030115" y="2401672"/>
              <a:chExt cx="3903633" cy="3818628"/>
            </a:xfrm>
          </p:grpSpPr>
          <p:pic>
            <p:nvPicPr>
              <p:cNvPr id="4" name="Picture 3" descr="contract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1931" y="2741827"/>
                <a:ext cx="1620000" cy="162000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030115" y="4650640"/>
                <a:ext cx="390363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F79646"/>
                    </a:solidFill>
                  </a:rPr>
                  <a:t>Centralized currency</a:t>
                </a:r>
              </a:p>
              <a:p>
                <a:pPr lvl="1" algn="ctr"/>
                <a:r>
                  <a:rPr lang="en-US" dirty="0" smtClean="0">
                    <a:solidFill>
                      <a:srgbClr val="FFFFFF"/>
                    </a:solidFill>
                  </a:rPr>
                  <a:t>1 country, 1 Central bank</a:t>
                </a:r>
                <a:br>
                  <a:rPr lang="en-US" dirty="0" smtClean="0">
                    <a:solidFill>
                      <a:srgbClr val="FFFFFF"/>
                    </a:solidFill>
                  </a:rPr>
                </a:br>
                <a:r>
                  <a:rPr lang="en-US" dirty="0" smtClean="0">
                    <a:solidFill>
                      <a:srgbClr val="FFFFFF"/>
                    </a:solidFill>
                  </a:rPr>
                  <a:t>Bank verify all transactions</a:t>
                </a:r>
              </a:p>
              <a:p>
                <a:pPr lvl="1" algn="ctr"/>
                <a:r>
                  <a:rPr lang="en-US" dirty="0" smtClean="0">
                    <a:solidFill>
                      <a:srgbClr val="FFFFFF"/>
                    </a:solidFill>
                  </a:rPr>
                  <a:t>Transaction fee</a:t>
                </a:r>
              </a:p>
              <a:p>
                <a:pPr lvl="1" algn="ctr"/>
                <a:r>
                  <a:rPr lang="en-US" dirty="0" smtClean="0">
                    <a:solidFill>
                      <a:srgbClr val="FFFFFF"/>
                    </a:solidFill>
                  </a:rPr>
                  <a:t>an Authority controls the money supply</a:t>
                </a:r>
                <a:endParaRPr lang="en-US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" name="Picture 9" descr="Library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2820" y="2401672"/>
                <a:ext cx="680310" cy="68031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30783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Anonymity</a:t>
            </a:r>
            <a:endParaRPr lang="en-US" dirty="0"/>
          </a:p>
        </p:txBody>
      </p:sp>
      <p:pic>
        <p:nvPicPr>
          <p:cNvPr id="6" name="Picture 5" descr="bitcoin_logo-300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6" y="2360065"/>
            <a:ext cx="763525" cy="7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Librar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11" y="2401672"/>
            <a:ext cx="680310" cy="680310"/>
          </a:xfrm>
          <a:prstGeom prst="rect">
            <a:avLst/>
          </a:prstGeom>
        </p:spPr>
      </p:pic>
      <p:pic>
        <p:nvPicPr>
          <p:cNvPr id="15" name="Picture 14" descr="eye-block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85" y="2207360"/>
            <a:ext cx="2688524" cy="2520000"/>
          </a:xfrm>
          <a:prstGeom prst="rect">
            <a:avLst/>
          </a:prstGeom>
        </p:spPr>
      </p:pic>
      <p:pic>
        <p:nvPicPr>
          <p:cNvPr id="17" name="Picture 16" descr="ey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5" y="2970885"/>
            <a:ext cx="2290575" cy="14317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1670" y="4650640"/>
            <a:ext cx="39421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79646"/>
                </a:solidFill>
              </a:rPr>
              <a:t>Amonymous</a:t>
            </a:r>
            <a:endParaRPr lang="en-US" sz="2400" dirty="0" smtClean="0">
              <a:solidFill>
                <a:srgbClr val="F79646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Transaction records : always traceable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Identity behind transaction: NOT always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30115" y="4650640"/>
            <a:ext cx="366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79646"/>
                </a:solidFill>
              </a:rPr>
              <a:t>Known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Account </a:t>
            </a:r>
            <a:r>
              <a:rPr lang="en-US" dirty="0" smtClean="0">
                <a:solidFill>
                  <a:srgbClr val="FFFFFF"/>
                </a:solidFill>
                <a:sym typeface="Wingdings"/>
              </a:rPr>
              <a:t> </a:t>
            </a:r>
            <a:r>
              <a:rPr lang="en-US" dirty="0" smtClean="0">
                <a:solidFill>
                  <a:srgbClr val="FFFFFF"/>
                </a:solidFill>
              </a:rPr>
              <a:t>personal information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Easy to trace</a:t>
            </a:r>
          </a:p>
        </p:txBody>
      </p:sp>
    </p:spTree>
    <p:extLst>
      <p:ext uri="{BB962C8B-B14F-4D97-AF65-F5344CB8AC3E}">
        <p14:creationId xmlns:p14="http://schemas.microsoft.com/office/powerpoint/2010/main" val="14268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</TotalTime>
  <Words>176</Words>
  <Application>Microsoft Macintosh PowerPoint</Application>
  <PresentationFormat>On-screen Show (4:3)</PresentationFormat>
  <Paragraphs>47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Bitcoin</vt:lpstr>
      <vt:lpstr>What is Bitcoin? https://www.youtube.com/watch?v=BIyj4qe1wQM</vt:lpstr>
      <vt:lpstr>Introduction</vt:lpstr>
      <vt:lpstr>What</vt:lpstr>
      <vt:lpstr>Who &amp; When</vt:lpstr>
      <vt:lpstr>Advantages</vt:lpstr>
      <vt:lpstr>Technology</vt:lpstr>
      <vt:lpstr>Decentralize</vt:lpstr>
      <vt:lpstr>Anonymity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Ben</cp:lastModifiedBy>
  <cp:revision>48</cp:revision>
  <dcterms:created xsi:type="dcterms:W3CDTF">2013-08-21T19:17:07Z</dcterms:created>
  <dcterms:modified xsi:type="dcterms:W3CDTF">2014-03-23T03:58:37Z</dcterms:modified>
</cp:coreProperties>
</file>